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88825"/>
  <p:notesSz cx="6858000" cy="9144000"/>
  <p:embeddedFontLst>
    <p:embeddedFont>
      <p:font typeface="Architects Daughter"/>
      <p:regular r:id="rId13"/>
    </p:embeddedFont>
    <p:embeddedFont>
      <p:font typeface="Indie Flower"/>
      <p:regular r:id="rId14"/>
    </p:embeddedFont>
    <p:embeddedFont>
      <p:font typeface="Monda"/>
      <p:regular r:id="rId15"/>
      <p:bold r:id="rId16"/>
    </p:embeddedFont>
    <p:embeddedFont>
      <p:font typeface="Satisfy"/>
      <p:regular r:id="rId17"/>
    </p:embeddedFont>
    <p:embeddedFont>
      <p:font typeface="Special Elit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pos="100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9" roundtripDataSignature="AMtx7miepdxO8utiaMGBdc5i08tN5ftp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  <p:guide pos="100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chitectsDaughter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da-regular.fntdata"/><Relationship Id="rId14" Type="http://schemas.openxmlformats.org/officeDocument/2006/relationships/font" Target="fonts/IndieFlower-regular.fntdata"/><Relationship Id="rId17" Type="http://schemas.openxmlformats.org/officeDocument/2006/relationships/font" Target="fonts/Satisfy-regular.fntdata"/><Relationship Id="rId16" Type="http://schemas.openxmlformats.org/officeDocument/2006/relationships/font" Target="fonts/Monda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SpecialElit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rgbClr val="6A8093">
              <a:alpha val="8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9"/>
          <p:cNvCxnSpPr/>
          <p:nvPr/>
        </p:nvCxnSpPr>
        <p:spPr>
          <a:xfrm>
            <a:off x="621792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9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1074240" y="381000"/>
            <a:ext cx="329342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5180251" y="482600"/>
            <a:ext cx="6195986" cy="5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1074240" y="1828800"/>
            <a:ext cx="329342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 rot="5400000">
            <a:off x="4198836" y="-1005200"/>
            <a:ext cx="4572000" cy="978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rgbClr val="465562">
              <a:alpha val="8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rgbClr val="6A8093">
              <a:alpha val="87450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617143" y="736219"/>
            <a:ext cx="609441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19"/>
          <p:cNvCxnSpPr/>
          <p:nvPr/>
        </p:nvCxnSpPr>
        <p:spPr>
          <a:xfrm>
            <a:off x="617143" y="1345819"/>
            <a:ext cx="609441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19"/>
          <p:cNvSpPr/>
          <p:nvPr/>
        </p:nvSpPr>
        <p:spPr>
          <a:xfrm rot="5400000">
            <a:off x="756095" y="898102"/>
            <a:ext cx="336023" cy="294097"/>
          </a:xfrm>
          <a:custGeom>
            <a:rect b="b" l="l" r="r" t="t"/>
            <a:pathLst>
              <a:path extrusionOk="0" h="372" w="426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19"/>
          <p:cNvCxnSpPr/>
          <p:nvPr/>
        </p:nvCxnSpPr>
        <p:spPr>
          <a:xfrm>
            <a:off x="617143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19"/>
          <p:cNvSpPr txBox="1"/>
          <p:nvPr>
            <p:ph type="title"/>
          </p:nvPr>
        </p:nvSpPr>
        <p:spPr>
          <a:xfrm rot="5400000">
            <a:off x="7750175" y="2535237"/>
            <a:ext cx="5486400" cy="17875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 rot="5400000">
            <a:off x="2779712" y="-495300"/>
            <a:ext cx="5486400" cy="78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593436" y="1600200"/>
            <a:ext cx="481458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561651" y="1600200"/>
            <a:ext cx="481458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9pPr>
          </a:lstStyle>
          <a:p/>
        </p:txBody>
      </p:sp>
      <p:sp>
        <p:nvSpPr>
          <p:cNvPr id="44" name="Google Shape;44;p11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593436" y="1499616"/>
            <a:ext cx="4818888" cy="938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 cap="none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1593436" y="2514706"/>
            <a:ext cx="4814586" cy="3657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557349" y="1499616"/>
            <a:ext cx="4818888" cy="938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 cap="none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6557349" y="2514600"/>
            <a:ext cx="4818888" cy="3655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rgbClr val="6A8093">
              <a:alpha val="4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11573293" y="5638800"/>
            <a:ext cx="0" cy="1219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" name="Google Shape;63;p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218884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0" y="5631204"/>
            <a:ext cx="182832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p13"/>
          <p:cNvSpPr/>
          <p:nvPr/>
        </p:nvSpPr>
        <p:spPr>
          <a:xfrm>
            <a:off x="276462" y="6032500"/>
            <a:ext cx="593189" cy="519176"/>
          </a:xfrm>
          <a:custGeom>
            <a:rect b="b" l="l" r="r" t="t"/>
            <a:pathLst>
              <a:path extrusionOk="0" h="372" w="426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2428669" y="1600200"/>
            <a:ext cx="8329031" cy="26801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428669" y="4344915"/>
            <a:ext cx="7516442" cy="111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2400"/>
              <a:buNone/>
              <a:defRPr>
                <a:solidFill>
                  <a:srgbClr val="92979C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2000"/>
              <a:buNone/>
              <a:defRPr>
                <a:solidFill>
                  <a:srgbClr val="92979C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>
                <a:solidFill>
                  <a:srgbClr val="92979C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>
                <a:solidFill>
                  <a:srgbClr val="92979C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>
                <a:solidFill>
                  <a:srgbClr val="92979C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>
                <a:solidFill>
                  <a:srgbClr val="92979C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>
                <a:solidFill>
                  <a:srgbClr val="92979C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>
                <a:solidFill>
                  <a:srgbClr val="92979C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10666412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rgbClr val="6A8093">
              <a:alpha val="4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>
            <a:off x="11573293" y="5638800"/>
            <a:ext cx="0" cy="1219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14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276462" y="6032500"/>
            <a:ext cx="593189" cy="519176"/>
          </a:xfrm>
          <a:custGeom>
            <a:rect b="b" l="l" r="r" t="t"/>
            <a:pathLst>
              <a:path extrusionOk="0" h="372" w="426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1216152" y="5638800"/>
            <a:ext cx="0" cy="1219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14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6A8093">
              <a:alpha val="4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4"/>
          <p:cNvCxnSpPr/>
          <p:nvPr/>
        </p:nvCxnSpPr>
        <p:spPr>
          <a:xfrm>
            <a:off x="11573293" y="0"/>
            <a:ext cx="0" cy="60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4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>
            <a:off x="1218884" y="0"/>
            <a:ext cx="0" cy="60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p14"/>
          <p:cNvSpPr txBox="1"/>
          <p:nvPr>
            <p:ph type="title"/>
          </p:nvPr>
        </p:nvSpPr>
        <p:spPr>
          <a:xfrm>
            <a:off x="1598613" y="1600201"/>
            <a:ext cx="8283272" cy="2654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  <a:defRPr b="0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1598613" y="4259996"/>
            <a:ext cx="7264623" cy="1150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 sz="1800">
                <a:solidFill>
                  <a:srgbClr val="92979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600"/>
              <a:buNone/>
              <a:defRPr sz="1600">
                <a:solidFill>
                  <a:srgbClr val="92979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10666571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rgbClr val="6A8093">
              <a:alpha val="8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6"/>
          <p:cNvCxnSpPr/>
          <p:nvPr/>
        </p:nvCxnSpPr>
        <p:spPr>
          <a:xfrm>
            <a:off x="617143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6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rgbClr val="6A8093">
              <a:alpha val="86666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rgbClr val="465562">
              <a:alpha val="8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rgbClr val="6A8093">
              <a:alpha val="8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rgbClr val="C1CBD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1074240" y="381000"/>
            <a:ext cx="329342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2800"/>
              <a:buFont typeface="Arial"/>
              <a:buNone/>
              <a:defRPr b="0" sz="2800" cap="none">
                <a:solidFill>
                  <a:srgbClr val="343F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13" name="Google Shape;113;p17"/>
          <p:cNvSpPr/>
          <p:nvPr>
            <p:ph idx="2" type="pic"/>
          </p:nvPr>
        </p:nvSpPr>
        <p:spPr>
          <a:xfrm>
            <a:off x="5180251" y="482600"/>
            <a:ext cx="6195986" cy="5689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1074240" y="1828800"/>
            <a:ext cx="329342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Google Shape;118;p17"/>
          <p:cNvCxnSpPr/>
          <p:nvPr/>
        </p:nvCxnSpPr>
        <p:spPr>
          <a:xfrm>
            <a:off x="11879867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rgbClr val="465562">
              <a:alpha val="8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rgbClr val="6A8093">
              <a:alpha val="87450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8"/>
          <p:cNvCxnSpPr/>
          <p:nvPr/>
        </p:nvCxnSpPr>
        <p:spPr>
          <a:xfrm>
            <a:off x="617143" y="736219"/>
            <a:ext cx="609441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" name="Google Shape;15;p8"/>
          <p:cNvCxnSpPr/>
          <p:nvPr/>
        </p:nvCxnSpPr>
        <p:spPr>
          <a:xfrm>
            <a:off x="617143" y="1345819"/>
            <a:ext cx="609441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8"/>
          <p:cNvSpPr/>
          <p:nvPr/>
        </p:nvSpPr>
        <p:spPr>
          <a:xfrm>
            <a:off x="756095" y="898102"/>
            <a:ext cx="336023" cy="294097"/>
          </a:xfrm>
          <a:custGeom>
            <a:rect b="b" l="l" r="r" t="t"/>
            <a:pathLst>
              <a:path extrusionOk="0" h="372" w="426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8"/>
          <p:cNvCxnSpPr/>
          <p:nvPr/>
        </p:nvCxnSpPr>
        <p:spPr>
          <a:xfrm>
            <a:off x="617143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8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›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›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›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›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mailto:tsadowsky@everettsd.org" TargetMode="External"/><Relationship Id="rId11" Type="http://schemas.openxmlformats.org/officeDocument/2006/relationships/hyperlink" Target="http://www.remind.com/join/geoknutson" TargetMode="External"/><Relationship Id="rId10" Type="http://schemas.openxmlformats.org/officeDocument/2006/relationships/hyperlink" Target="http://www.remind.com/join/g8knutson" TargetMode="External"/><Relationship Id="rId12" Type="http://schemas.openxmlformats.org/officeDocument/2006/relationships/image" Target="../media/image2.png"/><Relationship Id="rId9" Type="http://schemas.openxmlformats.org/officeDocument/2006/relationships/hyperlink" Target="mailto:mknutson@everettsd.org" TargetMode="External"/><Relationship Id="rId5" Type="http://schemas.openxmlformats.org/officeDocument/2006/relationships/hyperlink" Target="mailto:tsadowsky@everettsd.org" TargetMode="External"/><Relationship Id="rId6" Type="http://schemas.openxmlformats.org/officeDocument/2006/relationships/hyperlink" Target="mailto:tsadowsky@everettsd.org" TargetMode="External"/><Relationship Id="rId7" Type="http://schemas.openxmlformats.org/officeDocument/2006/relationships/hyperlink" Target="mailto:tsadowsky@everettsd.org" TargetMode="External"/><Relationship Id="rId8" Type="http://schemas.openxmlformats.org/officeDocument/2006/relationships/hyperlink" Target="mailto:tsadowsky@everettsd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verettsd.org/Page/20633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11" Type="http://schemas.openxmlformats.org/officeDocument/2006/relationships/image" Target="../media/image20.jpg"/><Relationship Id="rId10" Type="http://schemas.openxmlformats.org/officeDocument/2006/relationships/image" Target="../media/image21.png"/><Relationship Id="rId9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2.gif"/><Relationship Id="rId8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verettsd.zoom.us/j/94535847303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title"/>
          </p:nvPr>
        </p:nvSpPr>
        <p:spPr>
          <a:xfrm>
            <a:off x="652715" y="239886"/>
            <a:ext cx="4056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  <a:t>8</a:t>
            </a:r>
            <a:r>
              <a:rPr baseline="30000" lang="en-US" sz="3600">
                <a:latin typeface="Special Elite"/>
                <a:ea typeface="Special Elite"/>
                <a:cs typeface="Special Elite"/>
                <a:sym typeface="Special Elite"/>
              </a:rPr>
              <a:t>TH</a:t>
            </a:r>
            <a: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  <a:t> GRADE MATH</a:t>
            </a:r>
            <a:b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  <a:t>(PERIODS 1 &amp; 3)</a:t>
            </a:r>
            <a:b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  <a:t>&amp;</a:t>
            </a:r>
            <a:b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  <a:t>Geometry</a:t>
            </a:r>
            <a:b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sz="3600">
                <a:latin typeface="Special Elite"/>
                <a:ea typeface="Special Elite"/>
                <a:cs typeface="Special Elite"/>
                <a:sym typeface="Special Elite"/>
              </a:rPr>
              <a:t>(PERIOD 2)</a:t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descr="Free Maths Cliparts, Download Free Clip Art, Free Clip Art on Clipart  Library"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12" y="3062519"/>
            <a:ext cx="2316601" cy="35777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6" name="Google Shape;146;p1"/>
          <p:cNvSpPr txBox="1"/>
          <p:nvPr>
            <p:ph idx="2" type="body"/>
          </p:nvPr>
        </p:nvSpPr>
        <p:spPr>
          <a:xfrm>
            <a:off x="5053366" y="152400"/>
            <a:ext cx="66798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US" sz="7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Mrs. Knutson</a:t>
            </a:r>
            <a:endParaRPr sz="720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-US" sz="3100" u="sng">
                <a:solidFill>
                  <a:schemeClr val="hlink"/>
                </a:solidFill>
                <a:latin typeface="Indie Flower"/>
                <a:ea typeface="Indie Flower"/>
                <a:cs typeface="Indie Flower"/>
                <a:sym typeface="Indie Flower"/>
                <a:hlinkClick r:id="rId9"/>
              </a:rPr>
              <a:t>mknutson@everettsd.org</a:t>
            </a:r>
            <a:r>
              <a:rPr lang="en-US" sz="31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br>
              <a:rPr lang="en-US" sz="31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-US" sz="31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(425) 385-7603</a:t>
            </a:r>
            <a:endParaRPr sz="1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♥ Join my Remind class to receive text messages!</a:t>
            </a:r>
            <a:br>
              <a:rPr lang="en-US" sz="1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-US" sz="1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br>
              <a:rPr lang="en-US" sz="1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-US" sz="2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8th Grade Parents:</a:t>
            </a:r>
            <a:r>
              <a:rPr lang="en-US" sz="2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: </a:t>
            </a:r>
            <a:r>
              <a:rPr lang="en-US" sz="2300" u="sng">
                <a:solidFill>
                  <a:schemeClr val="hlink"/>
                </a:solidFill>
                <a:latin typeface="Indie Flower"/>
                <a:ea typeface="Indie Flower"/>
                <a:cs typeface="Indie Flower"/>
                <a:sym typeface="Indie Flower"/>
                <a:hlinkClick r:id="rId10"/>
              </a:rPr>
              <a:t>www.remind.com/join/g8knutson</a:t>
            </a:r>
            <a:r>
              <a:rPr lang="en-US" sz="2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 sz="2300" u="sng">
              <a:solidFill>
                <a:srgbClr val="0070C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Geometry</a:t>
            </a:r>
            <a:r>
              <a:rPr lang="en-US" sz="2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Parents: </a:t>
            </a:r>
            <a:r>
              <a:rPr lang="en-US" sz="2300" u="sng">
                <a:solidFill>
                  <a:schemeClr val="hlink"/>
                </a:solidFill>
                <a:latin typeface="Indie Flower"/>
                <a:ea typeface="Indie Flower"/>
                <a:cs typeface="Indie Flower"/>
                <a:sym typeface="Indie Flower"/>
                <a:hlinkClick r:id="rId11"/>
              </a:rPr>
              <a:t>www.remind.com/join/geoknutson</a:t>
            </a:r>
            <a:r>
              <a:rPr lang="en-US" sz="2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300">
                <a:solidFill>
                  <a:srgbClr val="0070C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 sz="2300">
              <a:solidFill>
                <a:srgbClr val="0070C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60875" y="1342625"/>
            <a:ext cx="2202975" cy="22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1493211" y="139885"/>
            <a:ext cx="9782801" cy="774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00"/>
              <a:buFont typeface="Arial"/>
              <a:buNone/>
            </a:pPr>
            <a:r>
              <a:rPr b="1" lang="en-US" sz="4800">
                <a:latin typeface="Architects Daughter"/>
                <a:ea typeface="Architects Daughter"/>
                <a:cs typeface="Architects Daughter"/>
                <a:sym typeface="Architects Daughter"/>
              </a:rPr>
              <a:t>Where can I find everything?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1593436" y="990600"/>
            <a:ext cx="97828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>
                <a:latin typeface="Monda"/>
                <a:ea typeface="Monda"/>
                <a:cs typeface="Monda"/>
                <a:sym typeface="Monda"/>
              </a:rPr>
              <a:t>All daily assignments will be accessed through </a:t>
            </a:r>
            <a:r>
              <a:rPr b="1" lang="en-US" sz="2500">
                <a:solidFill>
                  <a:srgbClr val="FF0000"/>
                </a:solidFill>
                <a:latin typeface="Monda"/>
                <a:ea typeface="Monda"/>
                <a:cs typeface="Monda"/>
                <a:sym typeface="Monda"/>
              </a:rPr>
              <a:t>Canvas.</a:t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>
                <a:latin typeface="Monda"/>
                <a:ea typeface="Monda"/>
                <a:cs typeface="Monda"/>
                <a:sym typeface="Monda"/>
              </a:rPr>
              <a:t>To get to Canvas, go to the District homepage and click on the  “</a:t>
            </a:r>
            <a:r>
              <a:rPr i="1" lang="en-US" sz="2500">
                <a:latin typeface="Monda"/>
                <a:ea typeface="Monda"/>
                <a:cs typeface="Monda"/>
                <a:sym typeface="Monda"/>
              </a:rPr>
              <a:t>Students</a:t>
            </a:r>
            <a:r>
              <a:rPr lang="en-US" sz="2500">
                <a:latin typeface="Monda"/>
                <a:ea typeface="Monda"/>
                <a:cs typeface="Monda"/>
                <a:sym typeface="Monda"/>
              </a:rPr>
              <a:t>” tab. You will see the </a:t>
            </a:r>
            <a:r>
              <a:rPr lang="en-US" sz="2500">
                <a:solidFill>
                  <a:srgbClr val="FF0000"/>
                </a:solidFill>
                <a:latin typeface="Monda"/>
                <a:ea typeface="Monda"/>
                <a:cs typeface="Monda"/>
                <a:sym typeface="Monda"/>
              </a:rPr>
              <a:t>Canvas </a:t>
            </a:r>
            <a:r>
              <a:rPr lang="en-US" sz="2500">
                <a:latin typeface="Monda"/>
                <a:ea typeface="Monda"/>
                <a:cs typeface="Monda"/>
                <a:sym typeface="Monda"/>
              </a:rPr>
              <a:t>icon:</a:t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sz="2500">
                <a:latin typeface="Monda"/>
                <a:ea typeface="Monda"/>
                <a:cs typeface="Monda"/>
                <a:sym typeface="Monda"/>
              </a:rPr>
            </a:br>
            <a:br>
              <a:rPr lang="en-US" sz="2500">
                <a:latin typeface="Monda"/>
                <a:ea typeface="Monda"/>
                <a:cs typeface="Monda"/>
                <a:sym typeface="Monda"/>
              </a:rPr>
            </a:br>
            <a:r>
              <a:rPr lang="en-US" sz="2500">
                <a:latin typeface="Monda"/>
                <a:ea typeface="Monda"/>
                <a:cs typeface="Monda"/>
                <a:sym typeface="Monda"/>
              </a:rPr>
              <a:t>Your Canvas Course for</a:t>
            </a:r>
            <a:br>
              <a:rPr lang="en-US" sz="2500">
                <a:latin typeface="Monda"/>
                <a:ea typeface="Monda"/>
                <a:cs typeface="Monda"/>
                <a:sym typeface="Monda"/>
              </a:rPr>
            </a:br>
            <a:r>
              <a:rPr lang="en-US" sz="2500">
                <a:latin typeface="Monda"/>
                <a:ea typeface="Monda"/>
                <a:cs typeface="Monda"/>
                <a:sym typeface="Monda"/>
              </a:rPr>
              <a:t> Math will look like this🡪 </a:t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</p:txBody>
      </p:sp>
      <p:grpSp>
        <p:nvGrpSpPr>
          <p:cNvPr id="154" name="Google Shape;154;p2"/>
          <p:cNvGrpSpPr/>
          <p:nvPr/>
        </p:nvGrpSpPr>
        <p:grpSpPr>
          <a:xfrm>
            <a:off x="3884612" y="2395243"/>
            <a:ext cx="7266665" cy="2372314"/>
            <a:chOff x="4009347" y="2395243"/>
            <a:chExt cx="7266665" cy="2372314"/>
          </a:xfrm>
        </p:grpSpPr>
        <p:pic>
          <p:nvPicPr>
            <p:cNvPr id="155" name="Google Shape;15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8012" y="2395243"/>
              <a:ext cx="3048000" cy="2372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09347" y="2590800"/>
              <a:ext cx="1439093" cy="147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"/>
            <p:cNvSpPr/>
            <p:nvPr/>
          </p:nvSpPr>
          <p:spPr>
            <a:xfrm rot="820051">
              <a:off x="5399170" y="3131062"/>
              <a:ext cx="4726792" cy="72108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717C8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5045" y="4490180"/>
            <a:ext cx="2389887" cy="220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/>
          <p:nvPr>
            <p:ph type="title"/>
          </p:nvPr>
        </p:nvSpPr>
        <p:spPr>
          <a:xfrm>
            <a:off x="1370012" y="-217634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00"/>
              <a:buFont typeface="Arial"/>
              <a:buNone/>
            </a:pPr>
            <a:r>
              <a:rPr b="1" lang="en-US" sz="4800">
                <a:latin typeface="Architects Daughter"/>
                <a:ea typeface="Architects Daughter"/>
                <a:cs typeface="Architects Daughter"/>
                <a:sym typeface="Architects Daughter"/>
              </a:rPr>
              <a:t>Office Hours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5" name="Google Shape;165;p3"/>
          <p:cNvSpPr txBox="1"/>
          <p:nvPr>
            <p:ph idx="1" type="body"/>
          </p:nvPr>
        </p:nvSpPr>
        <p:spPr>
          <a:xfrm>
            <a:off x="2523600" y="1370725"/>
            <a:ext cx="8786400" cy="52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1313" lvl="0" marL="34131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latin typeface="Monda"/>
                <a:ea typeface="Monda"/>
                <a:cs typeface="Monda"/>
                <a:sym typeface="Monda"/>
              </a:rPr>
              <a:t>Email:</a:t>
            </a:r>
            <a:r>
              <a:rPr lang="en-US" sz="3200"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>
                <a:latin typeface="Monda"/>
                <a:ea typeface="Monda"/>
                <a:cs typeface="Monda"/>
                <a:sym typeface="Monda"/>
              </a:rPr>
              <a:t>Monday-Friday, 7:30-7:50 a.m.</a:t>
            </a:r>
            <a:br>
              <a:rPr lang="en-US">
                <a:latin typeface="Monda"/>
                <a:ea typeface="Monda"/>
                <a:cs typeface="Monda"/>
                <a:sym typeface="Monda"/>
              </a:rPr>
            </a:br>
            <a:r>
              <a:rPr lang="en-US">
                <a:latin typeface="Monda"/>
                <a:ea typeface="Monda"/>
                <a:cs typeface="Monda"/>
                <a:sym typeface="Monda"/>
              </a:rPr>
              <a:t>	</a:t>
            </a:r>
            <a:r>
              <a:rPr i="1" lang="en-US" sz="2400">
                <a:latin typeface="Monda"/>
                <a:ea typeface="Monda"/>
                <a:cs typeface="Monda"/>
                <a:sym typeface="Monda"/>
              </a:rPr>
              <a:t>(While you are encouraged to email me at any	time, this will be dedicated time when you can 	expect a quick reply from me.</a:t>
            </a:r>
            <a:r>
              <a:rPr lang="en-US" sz="2400">
                <a:latin typeface="Monda"/>
                <a:ea typeface="Monda"/>
                <a:cs typeface="Monda"/>
                <a:sym typeface="Monda"/>
              </a:rPr>
              <a:t>)</a:t>
            </a:r>
            <a:endParaRPr sz="2400">
              <a:latin typeface="Monda"/>
              <a:ea typeface="Monda"/>
              <a:cs typeface="Monda"/>
              <a:sym typeface="Monda"/>
            </a:endParaRPr>
          </a:p>
          <a:p>
            <a:pPr indent="-341313" lvl="0" marL="341313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en-US">
                <a:latin typeface="Monda"/>
                <a:ea typeface="Monda"/>
                <a:cs typeface="Monda"/>
                <a:sym typeface="Monda"/>
              </a:rPr>
            </a:br>
            <a:r>
              <a:rPr b="1" lang="en-US" sz="3200">
                <a:latin typeface="Monda"/>
                <a:ea typeface="Monda"/>
                <a:cs typeface="Monda"/>
                <a:sym typeface="Monda"/>
              </a:rPr>
              <a:t>Phone:</a:t>
            </a:r>
            <a:r>
              <a:rPr lang="en-US" sz="3200"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>
                <a:latin typeface="Monda"/>
                <a:ea typeface="Monda"/>
                <a:cs typeface="Monda"/>
                <a:sym typeface="Monda"/>
              </a:rPr>
              <a:t>Tuesday and Thursday, 7:30-7:50 a.m. &amp; 11:00-11:30 a.m.</a:t>
            </a:r>
            <a:endParaRPr>
              <a:latin typeface="Monda"/>
              <a:ea typeface="Monda"/>
              <a:cs typeface="Monda"/>
              <a:sym typeface="Monda"/>
            </a:endParaRPr>
          </a:p>
          <a:p>
            <a:pPr indent="-341312" lvl="0" marL="341312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en-US">
                <a:latin typeface="Monda"/>
                <a:ea typeface="Monda"/>
                <a:cs typeface="Monda"/>
                <a:sym typeface="Monda"/>
              </a:rPr>
            </a:br>
            <a:r>
              <a:rPr b="1" lang="en-US" sz="3200">
                <a:latin typeface="Monda"/>
                <a:ea typeface="Monda"/>
                <a:cs typeface="Monda"/>
                <a:sym typeface="Monda"/>
              </a:rPr>
              <a:t>Zoom:</a:t>
            </a:r>
            <a:r>
              <a:rPr lang="en-US" sz="3200">
                <a:latin typeface="Monda"/>
                <a:ea typeface="Monda"/>
                <a:cs typeface="Monda"/>
                <a:sym typeface="Monda"/>
              </a:rPr>
              <a:t> </a:t>
            </a:r>
            <a:r>
              <a:rPr lang="en-US">
                <a:latin typeface="Monda"/>
                <a:ea typeface="Monda"/>
                <a:cs typeface="Monda"/>
                <a:sym typeface="Monda"/>
              </a:rPr>
              <a:t>Monday-Thursday, </a:t>
            </a:r>
            <a:r>
              <a:rPr lang="en-US">
                <a:latin typeface="Monda"/>
                <a:ea typeface="Monda"/>
                <a:cs typeface="Monda"/>
                <a:sym typeface="Monda"/>
              </a:rPr>
              <a:t>7:30-7:50 a.m. &amp; 11:00-11:30 a.m.</a:t>
            </a:r>
            <a:br>
              <a:rPr lang="en-US">
                <a:latin typeface="Monda"/>
                <a:ea typeface="Monda"/>
                <a:cs typeface="Monda"/>
                <a:sym typeface="Monda"/>
              </a:rPr>
            </a:br>
            <a:r>
              <a:rPr lang="en-US">
                <a:latin typeface="Monda"/>
                <a:ea typeface="Monda"/>
                <a:cs typeface="Monda"/>
                <a:sym typeface="Monda"/>
              </a:rPr>
              <a:t>	</a:t>
            </a:r>
            <a:r>
              <a:rPr b="1" i="1" lang="en-US">
                <a:latin typeface="Monda"/>
                <a:ea typeface="Monda"/>
                <a:cs typeface="Monda"/>
                <a:sym typeface="Monda"/>
              </a:rPr>
              <a:t>by appointment only</a:t>
            </a:r>
            <a:r>
              <a:rPr lang="en-US">
                <a:latin typeface="Monda"/>
                <a:ea typeface="Monda"/>
                <a:cs typeface="Monda"/>
                <a:sym typeface="Monda"/>
              </a:rPr>
              <a:t>. </a:t>
            </a:r>
            <a:br>
              <a:rPr lang="en-US">
                <a:latin typeface="Monda"/>
                <a:ea typeface="Monda"/>
                <a:cs typeface="Monda"/>
                <a:sym typeface="Monda"/>
              </a:rPr>
            </a:br>
            <a:r>
              <a:rPr lang="en-US" sz="2400">
                <a:latin typeface="Monda"/>
                <a:ea typeface="Monda"/>
                <a:cs typeface="Monda"/>
                <a:sym typeface="Monda"/>
              </a:rPr>
              <a:t>	</a:t>
            </a:r>
            <a:r>
              <a:rPr i="1" lang="en-US" sz="2400">
                <a:latin typeface="Monda"/>
                <a:ea typeface="Monda"/>
                <a:cs typeface="Monda"/>
                <a:sym typeface="Monda"/>
              </a:rPr>
              <a:t>(Students should email me to make arrangements.)</a:t>
            </a:r>
            <a:r>
              <a:rPr i="1" lang="en-US">
                <a:latin typeface="Monda"/>
                <a:ea typeface="Monda"/>
                <a:cs typeface="Monda"/>
                <a:sym typeface="Monda"/>
              </a:rPr>
              <a:t>	</a:t>
            </a:r>
            <a:endParaRPr i="1" sz="2600">
              <a:latin typeface="Monda"/>
              <a:ea typeface="Monda"/>
              <a:cs typeface="Monda"/>
              <a:sym typeface="Monda"/>
            </a:endParaRPr>
          </a:p>
        </p:txBody>
      </p:sp>
      <p:grpSp>
        <p:nvGrpSpPr>
          <p:cNvPr id="166" name="Google Shape;166;p3"/>
          <p:cNvGrpSpPr/>
          <p:nvPr/>
        </p:nvGrpSpPr>
        <p:grpSpPr>
          <a:xfrm>
            <a:off x="1568330" y="1676575"/>
            <a:ext cx="1162988" cy="4042717"/>
            <a:chOff x="1568330" y="1676575"/>
            <a:chExt cx="1162988" cy="4042717"/>
          </a:xfrm>
        </p:grpSpPr>
        <p:pic>
          <p:nvPicPr>
            <p:cNvPr descr="Zoom: An accessible video/web conference service | Zoom video conferencing,  Video conferencing, App logo" id="167" name="Google Shape;16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1987" y="4729962"/>
              <a:ext cx="989330" cy="989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wl Classroom Phone Monitor Owl Classroom Phone Monitor" id="168" name="Google Shape;16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90406" y="3084674"/>
              <a:ext cx="1053524" cy="115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usiness email clipart clipartfest - Cliparting.com"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 b="14666" l="12549" r="12381" t="14862"/>
            <a:stretch/>
          </p:blipFill>
          <p:spPr>
            <a:xfrm>
              <a:off x="1568330" y="1676575"/>
              <a:ext cx="1162988" cy="1021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1370012" y="-217634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00"/>
              <a:buFont typeface="Arial"/>
              <a:buNone/>
            </a:pPr>
            <a:r>
              <a:rPr b="1" lang="en-US" sz="4800">
                <a:latin typeface="Architects Daughter"/>
                <a:ea typeface="Architects Daughter"/>
                <a:cs typeface="Architects Daughter"/>
                <a:sym typeface="Architects Daughter"/>
              </a:rPr>
              <a:t>Daily Schedule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5" name="Google Shape;175;p4"/>
          <p:cNvSpPr txBox="1"/>
          <p:nvPr>
            <p:ph idx="1" type="body"/>
          </p:nvPr>
        </p:nvSpPr>
        <p:spPr>
          <a:xfrm>
            <a:off x="1564405" y="1395194"/>
            <a:ext cx="8381100" cy="52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0538" lvl="0" marL="24688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5"/>
              <a:buFont typeface="Monda"/>
              <a:buChar char="›"/>
            </a:pPr>
            <a:r>
              <a:rPr b="1" lang="en-US" sz="2305">
                <a:highlight>
                  <a:srgbClr val="FFFF00"/>
                </a:highlight>
                <a:latin typeface="Monda"/>
                <a:ea typeface="Monda"/>
                <a:cs typeface="Monda"/>
                <a:sym typeface="Monda"/>
              </a:rPr>
              <a:t>Each period will begin with a Zoom. </a:t>
            </a:r>
            <a:endParaRPr sz="2700">
              <a:latin typeface="Monda"/>
              <a:ea typeface="Monda"/>
              <a:cs typeface="Monda"/>
              <a:sym typeface="Monda"/>
            </a:endParaRPr>
          </a:p>
          <a:p>
            <a:pPr indent="0" lvl="1" marL="36576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en-US" sz="2305">
                <a:latin typeface="Monda"/>
                <a:ea typeface="Monda"/>
                <a:cs typeface="Monda"/>
                <a:sym typeface="Monda"/>
              </a:rPr>
              <a:t>(Approximately 30 minutes. Attendance is </a:t>
            </a:r>
            <a:r>
              <a:rPr b="1" i="1" lang="en-US" sz="2305">
                <a:latin typeface="Monda"/>
                <a:ea typeface="Monda"/>
                <a:cs typeface="Monda"/>
                <a:sym typeface="Monda"/>
              </a:rPr>
              <a:t>mandatory</a:t>
            </a:r>
            <a:r>
              <a:rPr lang="en-US" sz="2305">
                <a:latin typeface="Monda"/>
                <a:ea typeface="Monda"/>
                <a:cs typeface="Monda"/>
                <a:sym typeface="Monda"/>
              </a:rPr>
              <a:t>.) </a:t>
            </a: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t/>
            </a:r>
            <a:endParaRPr sz="2305">
              <a:highlight>
                <a:srgbClr val="FFFF00"/>
              </a:highlight>
              <a:latin typeface="Monda"/>
              <a:ea typeface="Monda"/>
              <a:cs typeface="Monda"/>
              <a:sym typeface="Monda"/>
            </a:endParaRPr>
          </a:p>
          <a:p>
            <a:pPr indent="-240538" lvl="0" marL="246888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5"/>
              <a:buChar char="›"/>
            </a:pPr>
            <a:r>
              <a:rPr b="1" lang="en-US" sz="2305">
                <a:highlight>
                  <a:srgbClr val="FFFF00"/>
                </a:highlight>
                <a:latin typeface="Monda"/>
                <a:ea typeface="Monda"/>
                <a:cs typeface="Monda"/>
                <a:sym typeface="Monda"/>
              </a:rPr>
              <a:t>Students will then have individual work time*. </a:t>
            </a:r>
            <a:br>
              <a:rPr lang="en-US" sz="2305">
                <a:latin typeface="Monda"/>
                <a:ea typeface="Monda"/>
                <a:cs typeface="Monda"/>
                <a:sym typeface="Monda"/>
              </a:rPr>
            </a:br>
            <a:r>
              <a:rPr lang="en-US" sz="2305">
                <a:latin typeface="Monda"/>
                <a:ea typeface="Monda"/>
                <a:cs typeface="Monda"/>
                <a:sym typeface="Monda"/>
              </a:rPr>
              <a:t>(All assignments will be listed and hyperlinked in </a:t>
            </a:r>
            <a:br>
              <a:rPr lang="en-US" sz="2305">
                <a:latin typeface="Monda"/>
                <a:ea typeface="Monda"/>
                <a:cs typeface="Monda"/>
                <a:sym typeface="Monda"/>
              </a:rPr>
            </a:br>
            <a:r>
              <a:rPr lang="en-US" sz="2305">
                <a:latin typeface="Monda"/>
                <a:ea typeface="Monda"/>
                <a:cs typeface="Monda"/>
                <a:sym typeface="Monda"/>
              </a:rPr>
              <a:t>our Canvas course.)</a:t>
            </a:r>
            <a:endParaRPr sz="2700">
              <a:latin typeface="Monda"/>
              <a:ea typeface="Monda"/>
              <a:cs typeface="Monda"/>
              <a:sym typeface="Monda"/>
            </a:endParaRPr>
          </a:p>
          <a:p>
            <a:pPr indent="0" lvl="1" marL="36576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t/>
            </a:r>
            <a:endParaRPr sz="2305">
              <a:latin typeface="Monda"/>
              <a:ea typeface="Monda"/>
              <a:cs typeface="Monda"/>
              <a:sym typeface="Monda"/>
            </a:endParaRPr>
          </a:p>
          <a:p>
            <a:pPr indent="-240538" lvl="0" marL="246888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5"/>
              <a:buChar char="›"/>
            </a:pPr>
            <a:r>
              <a:rPr b="1" lang="en-US" sz="2305">
                <a:highlight>
                  <a:srgbClr val="FFFF00"/>
                </a:highlight>
                <a:latin typeface="Monda"/>
                <a:ea typeface="Monda"/>
                <a:cs typeface="Monda"/>
                <a:sym typeface="Monda"/>
              </a:rPr>
              <a:t>Each period will conclude with an option Zoom.</a:t>
            </a:r>
            <a:br>
              <a:rPr lang="en-US" sz="2305">
                <a:latin typeface="Monda"/>
                <a:ea typeface="Monda"/>
                <a:cs typeface="Monda"/>
                <a:sym typeface="Monda"/>
              </a:rPr>
            </a:br>
            <a:r>
              <a:rPr lang="en-US" sz="2305">
                <a:latin typeface="Monda"/>
                <a:ea typeface="Monda"/>
                <a:cs typeface="Monda"/>
                <a:sym typeface="Monda"/>
              </a:rPr>
              <a:t>(The last 20 minutes of each period will be reserved </a:t>
            </a:r>
            <a:br>
              <a:rPr lang="en-US" sz="2305">
                <a:latin typeface="Monda"/>
                <a:ea typeface="Monda"/>
                <a:cs typeface="Monda"/>
                <a:sym typeface="Monda"/>
              </a:rPr>
            </a:br>
            <a:r>
              <a:rPr lang="en-US" sz="2305">
                <a:latin typeface="Monda"/>
                <a:ea typeface="Monda"/>
                <a:cs typeface="Monda"/>
                <a:sym typeface="Monda"/>
              </a:rPr>
              <a:t>as a drop-in Zoom session for students who have </a:t>
            </a:r>
            <a:br>
              <a:rPr lang="en-US" sz="2305">
                <a:latin typeface="Monda"/>
                <a:ea typeface="Monda"/>
                <a:cs typeface="Monda"/>
                <a:sym typeface="Monda"/>
              </a:rPr>
            </a:br>
            <a:r>
              <a:rPr lang="en-US" sz="2305">
                <a:latin typeface="Monda"/>
                <a:ea typeface="Monda"/>
                <a:cs typeface="Monda"/>
                <a:sym typeface="Monda"/>
              </a:rPr>
              <a:t>questions. Attendance is </a:t>
            </a:r>
            <a:r>
              <a:rPr b="1" i="1" lang="en-US" sz="2305">
                <a:latin typeface="Monda"/>
                <a:ea typeface="Monda"/>
                <a:cs typeface="Monda"/>
                <a:sym typeface="Monda"/>
              </a:rPr>
              <a:t>optional</a:t>
            </a:r>
            <a:r>
              <a:rPr i="1" lang="en-US" sz="2305">
                <a:latin typeface="Monda"/>
                <a:ea typeface="Monda"/>
                <a:cs typeface="Monda"/>
                <a:sym typeface="Monda"/>
              </a:rPr>
              <a:t>.)</a:t>
            </a:r>
            <a:endParaRPr sz="2700">
              <a:latin typeface="Monda"/>
              <a:ea typeface="Monda"/>
              <a:cs typeface="Monda"/>
              <a:sym typeface="Monda"/>
            </a:endParaRPr>
          </a:p>
          <a:p>
            <a:pPr indent="-129413" lvl="0" marL="246888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t/>
            </a:r>
            <a:endParaRPr i="1" sz="175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i="1" lang="en-US" sz="1750">
                <a:latin typeface="Monda"/>
                <a:ea typeface="Monda"/>
                <a:cs typeface="Monda"/>
                <a:sym typeface="Monda"/>
              </a:rPr>
              <a:t>*All daily work is designed to be completed within the timeframe of a class period. Should students need additional time to complete assignments, they may submit work by 7:30 a.m. the following school day without penalty. </a:t>
            </a:r>
            <a:endParaRPr sz="27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6026" y="2699024"/>
            <a:ext cx="916230" cy="93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1822" y="1182422"/>
            <a:ext cx="916230" cy="91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3982" y="4132915"/>
            <a:ext cx="916230" cy="91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/>
          <p:nvPr/>
        </p:nvSpPr>
        <p:spPr>
          <a:xfrm>
            <a:off x="10590212" y="1447800"/>
            <a:ext cx="762000" cy="1828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717C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0855202" y="3206490"/>
            <a:ext cx="762000" cy="1828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717C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1522412" y="243225"/>
            <a:ext cx="97827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00"/>
              <a:buFont typeface="Arial"/>
              <a:buNone/>
            </a:pPr>
            <a:r>
              <a:rPr b="1" lang="en-US" sz="4800">
                <a:latin typeface="Architects Daughter"/>
                <a:ea typeface="Architects Daughter"/>
                <a:cs typeface="Architects Daughter"/>
                <a:sym typeface="Architects Daughter"/>
              </a:rPr>
              <a:t>Grades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7" name="Google Shape;187;p5"/>
          <p:cNvSpPr txBox="1"/>
          <p:nvPr>
            <p:ph idx="2" type="body"/>
          </p:nvPr>
        </p:nvSpPr>
        <p:spPr>
          <a:xfrm>
            <a:off x="1270325" y="1026400"/>
            <a:ext cx="10287000" cy="5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0538" lvl="0" marL="24688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da"/>
              <a:buChar char="›"/>
            </a:pPr>
            <a:r>
              <a:rPr lang="en-US" sz="2700">
                <a:latin typeface="Monda"/>
                <a:ea typeface="Monda"/>
                <a:cs typeface="Monda"/>
                <a:sym typeface="Monda"/>
              </a:rPr>
              <a:t>Grades will be maintained daily in the online gradebook.</a:t>
            </a: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-240538" lvl="1" marL="6126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da"/>
              <a:buChar char="–"/>
            </a:pPr>
            <a:r>
              <a:rPr lang="en-US" sz="2300">
                <a:latin typeface="Monda"/>
                <a:ea typeface="Monda"/>
                <a:cs typeface="Monda"/>
                <a:sym typeface="Monda"/>
              </a:rPr>
              <a:t>To access this program, select “Grades &amp; More” from the </a:t>
            </a:r>
            <a:br>
              <a:rPr lang="en-US" sz="2300">
                <a:latin typeface="Monda"/>
                <a:ea typeface="Monda"/>
                <a:cs typeface="Monda"/>
                <a:sym typeface="Monda"/>
              </a:rPr>
            </a:br>
            <a:r>
              <a:rPr lang="en-US" sz="2300">
                <a:latin typeface="Monda"/>
                <a:ea typeface="Monda"/>
                <a:cs typeface="Monda"/>
                <a:sym typeface="Monda"/>
              </a:rPr>
              <a:t>top righthand corner of the District Website homepage. </a:t>
            </a:r>
            <a:endParaRPr sz="1900">
              <a:latin typeface="Monda"/>
              <a:ea typeface="Monda"/>
              <a:cs typeface="Monda"/>
              <a:sym typeface="Monda"/>
            </a:endParaRPr>
          </a:p>
          <a:p>
            <a:pPr indent="0" lvl="2" marL="7315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-94488" lvl="2" marL="97840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-94488" lvl="2" marL="97840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0" lvl="2" marL="7315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0" lvl="2" marL="7315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2300">
                <a:latin typeface="Monda"/>
                <a:ea typeface="Monda"/>
                <a:cs typeface="Monda"/>
                <a:sym typeface="Monda"/>
              </a:rPr>
            </a:br>
            <a:br>
              <a:rPr lang="en-US" sz="2300">
                <a:latin typeface="Monda"/>
                <a:ea typeface="Monda"/>
                <a:cs typeface="Monda"/>
                <a:sym typeface="Monda"/>
              </a:rPr>
            </a:br>
            <a:endParaRPr sz="23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1900">
                <a:latin typeface="Monda"/>
                <a:ea typeface="Monda"/>
                <a:cs typeface="Monda"/>
                <a:sym typeface="Monda"/>
              </a:rPr>
              <a:t>Parents: Need to create an account? </a:t>
            </a:r>
            <a:r>
              <a:rPr b="1" lang="en-US" sz="19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3"/>
              </a:rPr>
              <a:t>CLICK HERE </a:t>
            </a:r>
            <a:br>
              <a:rPr b="1" lang="en-US" sz="1900">
                <a:latin typeface="Monda"/>
                <a:ea typeface="Monda"/>
                <a:cs typeface="Monda"/>
                <a:sym typeface="Monda"/>
              </a:rPr>
            </a:br>
            <a:endParaRPr b="1" sz="1900">
              <a:latin typeface="Monda"/>
              <a:ea typeface="Monda"/>
              <a:cs typeface="Monda"/>
              <a:sym typeface="Monda"/>
            </a:endParaRPr>
          </a:p>
          <a:p>
            <a:pPr indent="-240538" lvl="0" marL="246888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›"/>
            </a:pPr>
            <a:r>
              <a:rPr lang="en-US" sz="2700">
                <a:latin typeface="Monda"/>
                <a:ea typeface="Monda"/>
                <a:cs typeface="Monda"/>
                <a:sym typeface="Monda"/>
              </a:rPr>
              <a:t>The Eisenhower Math Department grades on a percentage scale. Grades in math are weighted as follows: </a:t>
            </a:r>
            <a:r>
              <a:rPr b="1" lang="en-US" sz="2700">
                <a:latin typeface="Monda"/>
                <a:ea typeface="Monda"/>
                <a:cs typeface="Monda"/>
                <a:sym typeface="Monda"/>
              </a:rPr>
              <a:t>40% - Independent Work, 60% - Assessments </a:t>
            </a:r>
            <a:r>
              <a:rPr lang="en-US" sz="2700">
                <a:latin typeface="Monda"/>
                <a:ea typeface="Monda"/>
                <a:cs typeface="Monda"/>
                <a:sym typeface="Monda"/>
              </a:rPr>
              <a:t>(Quizzes and Unit Tests).</a:t>
            </a:r>
            <a:endParaRPr sz="27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151" y="2139625"/>
            <a:ext cx="4060477" cy="23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5">
            <a:alphaModFix/>
          </a:blip>
          <a:srcRect b="0" l="0" r="2666" t="16685"/>
          <a:stretch/>
        </p:blipFill>
        <p:spPr>
          <a:xfrm>
            <a:off x="9960803" y="114675"/>
            <a:ext cx="1344285" cy="91261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00"/>
              <a:buFont typeface="Arial"/>
              <a:buNone/>
            </a:pPr>
            <a:r>
              <a:rPr b="1" lang="en-US" sz="4800">
                <a:latin typeface="Architects Daughter"/>
                <a:ea typeface="Architects Daughter"/>
                <a:cs typeface="Architects Daughter"/>
                <a:sym typeface="Architects Daughter"/>
              </a:rPr>
              <a:t>Zoom Guidelines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1859269" y="1818010"/>
            <a:ext cx="9236145" cy="2068190"/>
            <a:chOff x="1827212" y="1818010"/>
            <a:chExt cx="9236145" cy="2068190"/>
          </a:xfrm>
        </p:grpSpPr>
        <p:sp>
          <p:nvSpPr>
            <p:cNvPr id="196" name="Google Shape;196;p6"/>
            <p:cNvSpPr/>
            <p:nvPr/>
          </p:nvSpPr>
          <p:spPr>
            <a:xfrm>
              <a:off x="1827212" y="1828800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 not</a:t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189412" y="1828800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551612" y="1827451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929757" y="1818010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866763" y="4114800"/>
            <a:ext cx="9236145" cy="2068190"/>
            <a:chOff x="1827212" y="1818010"/>
            <a:chExt cx="9236145" cy="2068190"/>
          </a:xfrm>
        </p:grpSpPr>
        <p:sp>
          <p:nvSpPr>
            <p:cNvPr id="201" name="Google Shape;201;p6"/>
            <p:cNvSpPr/>
            <p:nvPr/>
          </p:nvSpPr>
          <p:spPr>
            <a:xfrm>
              <a:off x="1827212" y="1828800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4189412" y="1828800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551612" y="1827451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929757" y="1818010"/>
              <a:ext cx="2133600" cy="2057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6"/>
          <p:cNvSpPr txBox="1"/>
          <p:nvPr/>
        </p:nvSpPr>
        <p:spPr>
          <a:xfrm>
            <a:off x="6603313" y="2952080"/>
            <a:ext cx="20781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Stay muted until you are called on to share out.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9051188" y="5254393"/>
            <a:ext cx="20781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Be respectful to teachers and peers.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8964086" y="2952080"/>
            <a:ext cx="20781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Be an active listener and participant.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941379" y="5719976"/>
            <a:ext cx="2078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Be on time!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283323" y="5442977"/>
            <a:ext cx="20781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Come prepared with materials.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6618919" y="5474911"/>
            <a:ext cx="21066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Be a good digital citizen.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1764474" y="2990418"/>
            <a:ext cx="2356978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Sign in using your </a:t>
            </a:r>
            <a:br>
              <a:rPr lang="en-US" sz="16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</a:br>
            <a:r>
              <a:rPr lang="en-US" sz="16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REAL first and last name.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descr="Free Shh Cliparts, Download Free Clip Art, Free Clip Art on ..." id="212" name="Google Shape;2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57" y="-1077808"/>
            <a:ext cx="127514" cy="140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Writing Clipart Png - Writing Center Clipart, Png ..." id="213" name="Google Shape;2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8716" y="1910428"/>
            <a:ext cx="799237" cy="1115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te Mic Icon Png - Muted Mic Icon Png , Free Transparent Clipart ..." id="214" name="Google Shape;2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7387" y="1886670"/>
            <a:ext cx="938225" cy="1104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Good Student Cliparts, Download Free Clip Art, Free Clip Art ..." id="215" name="Google Shape;21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2158" y="1857073"/>
            <a:ext cx="685799" cy="1134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White Rabbit Clipart from Disney's Alice in Wonderland ..." id="216" name="Google Shape;21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8716" y="4165043"/>
            <a:ext cx="900172" cy="1515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 pencil clipart | Use for tests" id="217" name="Google Shape;21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0629" y="4246091"/>
            <a:ext cx="954305" cy="1103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erly, Lauren - Beginners / Classroom Rules" id="218" name="Google Shape;21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20455" y="4219764"/>
            <a:ext cx="1495264" cy="1076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Clip Art At - Digital Citizenship Clear Background , Free Transparent  Clipart - ClipartKey" id="219" name="Google Shape;219;p6"/>
          <p:cNvPicPr preferRelativeResize="0"/>
          <p:nvPr/>
        </p:nvPicPr>
        <p:blipFill rotWithShape="1">
          <a:blip r:embed="rId10">
            <a:alphaModFix/>
          </a:blip>
          <a:srcRect b="1575" l="9767" r="9043" t="4352"/>
          <a:stretch/>
        </p:blipFill>
        <p:spPr>
          <a:xfrm>
            <a:off x="7064213" y="4171470"/>
            <a:ext cx="1202763" cy="1238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One-Minute Zoom Support Videos | Center for Academic Excellence" id="220" name="Google Shape;220;p6"/>
          <p:cNvPicPr preferRelativeResize="0"/>
          <p:nvPr/>
        </p:nvPicPr>
        <p:blipFill rotWithShape="1">
          <a:blip r:embed="rId11">
            <a:alphaModFix/>
          </a:blip>
          <a:srcRect b="3778" l="4748" r="4786" t="4000"/>
          <a:stretch/>
        </p:blipFill>
        <p:spPr>
          <a:xfrm>
            <a:off x="4812233" y="1876972"/>
            <a:ext cx="967060" cy="985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/>
          <p:nvPr/>
        </p:nvSpPr>
        <p:spPr>
          <a:xfrm>
            <a:off x="4219261" y="2814255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Turn your video on or use a profile picture of yourself.</a:t>
            </a:r>
            <a:endParaRPr sz="1300">
              <a:latin typeface="Monda"/>
              <a:ea typeface="Monda"/>
              <a:cs typeface="Monda"/>
              <a:sym typeface="Mond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/>
          <p:nvPr>
            <p:ph type="title"/>
          </p:nvPr>
        </p:nvSpPr>
        <p:spPr>
          <a:xfrm>
            <a:off x="1598612" y="152400"/>
            <a:ext cx="9782801" cy="1239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00"/>
              <a:buFont typeface="Arial"/>
              <a:buNone/>
            </a:pPr>
            <a:r>
              <a:rPr b="1" lang="en-US" sz="4800">
                <a:latin typeface="Architects Daughter"/>
                <a:ea typeface="Architects Daughter"/>
                <a:cs typeface="Architects Daughter"/>
                <a:sym typeface="Architects Daughter"/>
              </a:rPr>
              <a:t>Conferences</a:t>
            </a:r>
            <a:endParaRPr sz="4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1751012" y="2973041"/>
            <a:ext cx="8991600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3"/>
              </a:rPr>
              <a:t>https://everettsd.zoom.us/j/94535847303</a:t>
            </a:r>
            <a:br>
              <a:rPr b="1" lang="en-US" sz="3200" u="sng">
                <a:solidFill>
                  <a:srgbClr val="0070C0"/>
                </a:solidFill>
                <a:latin typeface="Monda"/>
                <a:ea typeface="Monda"/>
                <a:cs typeface="Monda"/>
                <a:sym typeface="Monda"/>
              </a:rPr>
            </a:br>
            <a:endParaRPr b="1" sz="3200">
              <a:solidFill>
                <a:srgbClr val="0070C0"/>
              </a:solidFill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September 9, 10, or 11:</a:t>
            </a:r>
            <a:endParaRPr sz="1000"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1:00 – 1:20 p.m.</a:t>
            </a:r>
            <a:r>
              <a:rPr lang="en-US" sz="2800" u="sng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 </a:t>
            </a:r>
            <a:b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</a:b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1:30 – 1:50 p.m.</a:t>
            </a:r>
            <a:b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</a:b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2:00 – 2:20 p.m.</a:t>
            </a:r>
            <a:b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</a:b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2:30 – 2:50 p.m.</a:t>
            </a:r>
            <a:br>
              <a:rPr lang="en-US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</a:br>
            <a:endParaRPr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879912" y="1746995"/>
            <a:ext cx="9220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Got questions? I’d love to help! </a:t>
            </a:r>
            <a:endParaRPr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Choose the session that works best for you!</a:t>
            </a:r>
            <a:endParaRPr sz="32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5212" y="4495800"/>
            <a:ext cx="1320165" cy="1513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om: An accessible video/web conference service | Zoom video conferencing,  Video conferencing, App logo" id="230" name="Google Shape;2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3012" y="4676894"/>
            <a:ext cx="1219200" cy="115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2020-09-03T16:49:50Z</dcterms:created>
  <dc:creator>Sadowsky, Tandi E.</dc:creator>
</cp:coreProperties>
</file>